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4"/>
  </p:notesMasterIdLst>
  <p:sldIdLst>
    <p:sldId id="488" r:id="rId2"/>
    <p:sldId id="489" r:id="rId3"/>
    <p:sldId id="486" r:id="rId4"/>
    <p:sldId id="487" r:id="rId5"/>
    <p:sldId id="503" r:id="rId6"/>
    <p:sldId id="270" r:id="rId7"/>
    <p:sldId id="370" r:id="rId8"/>
    <p:sldId id="376" r:id="rId9"/>
    <p:sldId id="372" r:id="rId10"/>
    <p:sldId id="506" r:id="rId11"/>
    <p:sldId id="377" r:id="rId12"/>
    <p:sldId id="378" r:id="rId13"/>
    <p:sldId id="379" r:id="rId14"/>
    <p:sldId id="380" r:id="rId15"/>
    <p:sldId id="381" r:id="rId16"/>
    <p:sldId id="383" r:id="rId17"/>
    <p:sldId id="382" r:id="rId18"/>
    <p:sldId id="384" r:id="rId19"/>
    <p:sldId id="385" r:id="rId20"/>
    <p:sldId id="386" r:id="rId21"/>
    <p:sldId id="387" r:id="rId22"/>
    <p:sldId id="388" r:id="rId23"/>
    <p:sldId id="402" r:id="rId24"/>
    <p:sldId id="445" r:id="rId25"/>
    <p:sldId id="498" r:id="rId26"/>
    <p:sldId id="499" r:id="rId27"/>
    <p:sldId id="398" r:id="rId28"/>
    <p:sldId id="399" r:id="rId29"/>
    <p:sldId id="400" r:id="rId30"/>
    <p:sldId id="401" r:id="rId31"/>
    <p:sldId id="404" r:id="rId32"/>
    <p:sldId id="405" r:id="rId33"/>
    <p:sldId id="490" r:id="rId34"/>
    <p:sldId id="407" r:id="rId35"/>
    <p:sldId id="406" r:id="rId36"/>
    <p:sldId id="507" r:id="rId37"/>
    <p:sldId id="408" r:id="rId38"/>
    <p:sldId id="492" r:id="rId39"/>
    <p:sldId id="409" r:id="rId40"/>
    <p:sldId id="500" r:id="rId41"/>
    <p:sldId id="504" r:id="rId42"/>
    <p:sldId id="505" r:id="rId43"/>
    <p:sldId id="422" r:id="rId44"/>
    <p:sldId id="508" r:id="rId45"/>
    <p:sldId id="483" r:id="rId46"/>
    <p:sldId id="493" r:id="rId47"/>
    <p:sldId id="416" r:id="rId48"/>
    <p:sldId id="418" r:id="rId49"/>
    <p:sldId id="419" r:id="rId50"/>
    <p:sldId id="423" r:id="rId51"/>
    <p:sldId id="424" r:id="rId52"/>
    <p:sldId id="426" r:id="rId53"/>
    <p:sldId id="427" r:id="rId54"/>
    <p:sldId id="429" r:id="rId55"/>
    <p:sldId id="527" r:id="rId56"/>
    <p:sldId id="528" r:id="rId57"/>
    <p:sldId id="494" r:id="rId58"/>
    <p:sldId id="284" r:id="rId59"/>
    <p:sldId id="412" r:id="rId60"/>
    <p:sldId id="413" r:id="rId61"/>
    <p:sldId id="485" r:id="rId62"/>
    <p:sldId id="515" r:id="rId63"/>
    <p:sldId id="516" r:id="rId64"/>
    <p:sldId id="517" r:id="rId65"/>
    <p:sldId id="518" r:id="rId66"/>
    <p:sldId id="509" r:id="rId67"/>
    <p:sldId id="512" r:id="rId68"/>
    <p:sldId id="510" r:id="rId69"/>
    <p:sldId id="513" r:id="rId70"/>
    <p:sldId id="511" r:id="rId71"/>
    <p:sldId id="514" r:id="rId72"/>
    <p:sldId id="519" r:id="rId73"/>
    <p:sldId id="430" r:id="rId74"/>
    <p:sldId id="431" r:id="rId75"/>
    <p:sldId id="520" r:id="rId76"/>
    <p:sldId id="521" r:id="rId77"/>
    <p:sldId id="522" r:id="rId78"/>
    <p:sldId id="523" r:id="rId79"/>
    <p:sldId id="524" r:id="rId80"/>
    <p:sldId id="525" r:id="rId81"/>
    <p:sldId id="432" r:id="rId82"/>
    <p:sldId id="433" r:id="rId83"/>
    <p:sldId id="434" r:id="rId84"/>
    <p:sldId id="435" r:id="rId85"/>
    <p:sldId id="495" r:id="rId86"/>
    <p:sldId id="311" r:id="rId87"/>
    <p:sldId id="436" r:id="rId88"/>
    <p:sldId id="439" r:id="rId89"/>
    <p:sldId id="437" r:id="rId90"/>
    <p:sldId id="526" r:id="rId91"/>
    <p:sldId id="438" r:id="rId92"/>
    <p:sldId id="440" r:id="rId93"/>
    <p:sldId id="441" r:id="rId94"/>
    <p:sldId id="442" r:id="rId95"/>
    <p:sldId id="496" r:id="rId96"/>
    <p:sldId id="443" r:id="rId97"/>
    <p:sldId id="444" r:id="rId98"/>
    <p:sldId id="447" r:id="rId99"/>
    <p:sldId id="501" r:id="rId100"/>
    <p:sldId id="448" r:id="rId101"/>
    <p:sldId id="449" r:id="rId102"/>
    <p:sldId id="450" r:id="rId103"/>
    <p:sldId id="451" r:id="rId104"/>
    <p:sldId id="446" r:id="rId105"/>
    <p:sldId id="340" r:id="rId106"/>
    <p:sldId id="342" r:id="rId107"/>
    <p:sldId id="341" r:id="rId108"/>
    <p:sldId id="455" r:id="rId109"/>
    <p:sldId id="343" r:id="rId110"/>
    <p:sldId id="344" r:id="rId111"/>
    <p:sldId id="502" r:id="rId112"/>
    <p:sldId id="475" r:id="rId113"/>
    <p:sldId id="460" r:id="rId114"/>
    <p:sldId id="461" r:id="rId115"/>
    <p:sldId id="462" r:id="rId116"/>
    <p:sldId id="463" r:id="rId117"/>
    <p:sldId id="459" r:id="rId118"/>
    <p:sldId id="466" r:id="rId119"/>
    <p:sldId id="468" r:id="rId120"/>
    <p:sldId id="469" r:id="rId121"/>
    <p:sldId id="472" r:id="rId122"/>
    <p:sldId id="478" r:id="rId123"/>
    <p:sldId id="470" r:id="rId124"/>
    <p:sldId id="471" r:id="rId125"/>
    <p:sldId id="473" r:id="rId126"/>
    <p:sldId id="477" r:id="rId127"/>
    <p:sldId id="479" r:id="rId128"/>
    <p:sldId id="480" r:id="rId129"/>
    <p:sldId id="481" r:id="rId130"/>
    <p:sldId id="482" r:id="rId131"/>
    <p:sldId id="484" r:id="rId132"/>
    <p:sldId id="497" r:id="rId133"/>
  </p:sldIdLst>
  <p:sldSz cx="9144000" cy="5143500" type="screen16x9"/>
  <p:notesSz cx="6858000" cy="9144000"/>
  <p:embeddedFontLst>
    <p:embeddedFont>
      <p:font typeface="Cambria Math" panose="02040503050406030204" pitchFamily="18" charset="0"/>
      <p:regular r:id="rId135"/>
    </p:embeddedFont>
    <p:embeddedFont>
      <p:font typeface="Lato" panose="020F0502020204030203" pitchFamily="34" charset="77"/>
      <p:regular r:id="rId136"/>
      <p:bold r:id="rId137"/>
      <p:italic r:id="rId138"/>
      <p:boldItalic r:id="rId139"/>
    </p:embeddedFont>
    <p:embeddedFont>
      <p:font typeface="Montserrat" pitchFamily="2" charset="77"/>
      <p:regular r:id="rId140"/>
      <p:bold r:id="rId141"/>
      <p:italic r:id="rId142"/>
      <p:boldItalic r:id="rId1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34"/>
    <p:restoredTop sz="93516"/>
  </p:normalViewPr>
  <p:slideViewPr>
    <p:cSldViewPr snapToGrid="0" snapToObjects="1">
      <p:cViewPr>
        <p:scale>
          <a:sx n="143" d="100"/>
          <a:sy n="143" d="100"/>
        </p:scale>
        <p:origin x="304" y="29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font" Target="fonts/font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6.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7.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1172644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mc:AlternateContent xmlns:mc="http://schemas.openxmlformats.org/markup-compatibility/2006" xmlns:a14="http://schemas.microsoft.com/office/drawing/2010/main">
        <mc:Choice Requires="a14">
          <p:sp>
            <p:nvSpPr>
              <p:cNvPr id="12" name="Oval Callout 11">
                <a:extLst>
                  <a:ext uri="{FF2B5EF4-FFF2-40B4-BE49-F238E27FC236}">
                    <a16:creationId xmlns:a16="http://schemas.microsoft.com/office/drawing/2014/main" id="{B7189D9A-3258-7840-9D8C-D470B1A9EC66}"/>
                  </a:ext>
                </a:extLst>
              </p:cNvPr>
              <p:cNvSpPr/>
              <p:nvPr/>
            </p:nvSpPr>
            <p:spPr>
              <a:xfrm>
                <a:off x="1740982" y="532049"/>
                <a:ext cx="2151017" cy="612648"/>
              </a:xfrm>
              <a:prstGeom prst="wedgeEllipseCallout">
                <a:avLst>
                  <a:gd name="adj1" fmla="val -27582"/>
                  <a:gd name="adj2" fmla="val 1101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is the “input parameter</a:t>
                </a:r>
              </a:p>
            </p:txBody>
          </p:sp>
        </mc:Choice>
        <mc:Fallback xmlns="">
          <p:sp>
            <p:nvSpPr>
              <p:cNvPr id="12" name="Oval Callout 11">
                <a:extLst>
                  <a:ext uri="{FF2B5EF4-FFF2-40B4-BE49-F238E27FC236}">
                    <a16:creationId xmlns:a16="http://schemas.microsoft.com/office/drawing/2014/main" id="{B7189D9A-3258-7840-9D8C-D470B1A9EC66}"/>
                  </a:ext>
                </a:extLst>
              </p:cNvPr>
              <p:cNvSpPr>
                <a:spLocks noRot="1" noChangeAspect="1" noMove="1" noResize="1" noEditPoints="1" noAdjustHandles="1" noChangeArrowheads="1" noChangeShapeType="1" noTextEdit="1"/>
              </p:cNvSpPr>
              <p:nvPr/>
            </p:nvSpPr>
            <p:spPr>
              <a:xfrm>
                <a:off x="1740982" y="532049"/>
                <a:ext cx="2151017" cy="612648"/>
              </a:xfrm>
              <a:prstGeom prst="wedgeEllipseCallout">
                <a:avLst>
                  <a:gd name="adj1" fmla="val -27582"/>
                  <a:gd name="adj2" fmla="val 110154"/>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617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1" y="502957"/>
            <a:ext cx="3102796"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230169" cy="787309"/>
          </a:xfrm>
          <a:prstGeom prst="wedgeEllipseCallout">
            <a:avLst>
              <a:gd name="adj1" fmla="val 218392"/>
              <a:gd name="adj2" fmla="val -7858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with no value</a:t>
            </a:r>
          </a:p>
        </p:txBody>
      </p:sp>
    </p:spTree>
    <p:extLst>
      <p:ext uri="{BB962C8B-B14F-4D97-AF65-F5344CB8AC3E}">
        <p14:creationId xmlns:p14="http://schemas.microsoft.com/office/powerpoint/2010/main" val="109228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Relate to what they already know</a:t>
            </a:r>
          </a:p>
          <a:p>
            <a:r>
              <a:rPr lang="en-US" sz="2000" dirty="0"/>
              <a:t>They know functions: start with functions</a:t>
            </a:r>
          </a:p>
          <a:p>
            <a:r>
              <a:rPr lang="en-US" sz="2000" dirty="0"/>
              <a:t>Don’t introduce things until they need it</a:t>
            </a:r>
          </a:p>
          <a:p>
            <a:r>
              <a:rPr lang="en-US" sz="2000" dirty="0"/>
              <a:t>Don’t teach more than students need for the programming problems</a:t>
            </a:r>
          </a:p>
          <a:p>
            <a:pPr lvl="1"/>
            <a:r>
              <a:rPr lang="en-US" sz="1800" dirty="0"/>
              <a:t>Except print/input, because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6236208" y="841732"/>
            <a:ext cx="2493384" cy="1133372"/>
          </a:xfrm>
          <a:prstGeom prst="wedgeEllipseCallout">
            <a:avLst>
              <a:gd name="adj1" fmla="val 51958"/>
              <a:gd name="adj2" fmla="val -9070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1" y="2633430"/>
            <a:ext cx="2184339" cy="612648"/>
          </a:xfrm>
          <a:prstGeom prst="wedgeRoundRectCallout">
            <a:avLst>
              <a:gd name="adj1" fmla="val -71531"/>
              <a:gd name="adj2" fmla="val -1613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Everything in a function</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184339" cy="612648"/>
          </a:xfrm>
          <a:prstGeom prst="wedgeRoundRectCallout">
            <a:avLst>
              <a:gd name="adj1" fmla="val -67976"/>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a:t>
            </a:r>
            <a:r>
              <a:rPr lang="en-US" sz="2000" b="1" dirty="0"/>
              <a:t>:</a:t>
            </a:r>
          </a:p>
        </p:txBody>
      </p:sp>
    </p:spTree>
    <p:extLst>
      <p:ext uri="{BB962C8B-B14F-4D97-AF65-F5344CB8AC3E}">
        <p14:creationId xmlns:p14="http://schemas.microsoft.com/office/powerpoint/2010/main" val="74081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346637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endParaRPr lang="en-US" dirty="0"/>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914400"/>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47479"/>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377440"/>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653319"/>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3291840"/>
            <a:ext cx="274320" cy="524327"/>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412271"/>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2279932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91989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42834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1093713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3145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xmlns="">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Callout 3">
                <a:extLst>
                  <a:ext uri="{FF2B5EF4-FFF2-40B4-BE49-F238E27FC236}">
                    <a16:creationId xmlns:a16="http://schemas.microsoft.com/office/drawing/2014/main" id="{DBEB87C0-9CDB-624F-BF8E-CE83991C864C}"/>
                  </a:ext>
                </a:extLst>
              </p:cNvPr>
              <p:cNvSpPr/>
              <p:nvPr/>
            </p:nvSpPr>
            <p:spPr>
              <a:xfrm>
                <a:off x="3932715" y="703814"/>
                <a:ext cx="3889520" cy="612648"/>
              </a:xfrm>
              <a:prstGeom prst="wedgeEllipseCallout">
                <a:avLst>
                  <a:gd name="adj1" fmla="val -57511"/>
                  <a:gd name="adj2" fmla="val 1442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We call </a:t>
                </a:r>
                <a14:m>
                  <m:oMath xmlns:m="http://schemas.openxmlformats.org/officeDocument/2006/math">
                    <m:r>
                      <a:rPr lang="en-US" i="1" dirty="0" smtClean="0">
                        <a:solidFill>
                          <a:sysClr val="windowText" lastClr="000000"/>
                        </a:solidFill>
                        <a:latin typeface="Cambria Math" panose="02040503050406030204" pitchFamily="18" charset="0"/>
                      </a:rPr>
                      <m:t>𝑥</m:t>
                    </m:r>
                  </m:oMath>
                </a14:m>
                <a:r>
                  <a:rPr lang="en-US" dirty="0">
                    <a:solidFill>
                      <a:sysClr val="windowText" lastClr="000000"/>
                    </a:solidFill>
                  </a:rPr>
                  <a:t> an “input parameter</a:t>
                </a:r>
              </a:p>
            </p:txBody>
          </p:sp>
        </mc:Choice>
        <mc:Fallback xmlns="">
          <p:sp>
            <p:nvSpPr>
              <p:cNvPr id="4" name="Oval Callout 3">
                <a:extLst>
                  <a:ext uri="{FF2B5EF4-FFF2-40B4-BE49-F238E27FC236}">
                    <a16:creationId xmlns:a16="http://schemas.microsoft.com/office/drawing/2014/main" id="{DBEB87C0-9CDB-624F-BF8E-CE83991C864C}"/>
                  </a:ext>
                </a:extLst>
              </p:cNvPr>
              <p:cNvSpPr>
                <a:spLocks noRot="1" noChangeAspect="1" noMove="1" noResize="1" noEditPoints="1" noAdjustHandles="1" noChangeArrowheads="1" noChangeShapeType="1" noTextEdit="1"/>
              </p:cNvSpPr>
              <p:nvPr/>
            </p:nvSpPr>
            <p:spPr>
              <a:xfrm>
                <a:off x="3932715" y="703814"/>
                <a:ext cx="3889520" cy="612648"/>
              </a:xfrm>
              <a:prstGeom prst="wedgeEllipseCallout">
                <a:avLst>
                  <a:gd name="adj1" fmla="val -57511"/>
                  <a:gd name="adj2" fmla="val 144270"/>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50"/>
                <a:ext cx="3889520" cy="612648"/>
              </a:xfrm>
              <a:prstGeom prst="wedgeEllipseCallout">
                <a:avLst>
                  <a:gd name="adj1" fmla="val -43629"/>
                  <a:gd name="adj2" fmla="val -1286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solidFill>
                          <a:sysClr val="windowText" lastClr="000000"/>
                        </a:solidFill>
                        <a:latin typeface="Cambria Math" panose="02040503050406030204" pitchFamily="18" charset="0"/>
                      </a:rPr>
                      <m:t>𝑠𝑢𝑚</m:t>
                    </m:r>
                  </m:oMath>
                </a14:m>
                <a:r>
                  <a:rPr lang="en-US" dirty="0">
                    <a:solidFill>
                      <a:sysClr val="windowText" lastClr="000000"/>
                    </a:solidFill>
                  </a:rPr>
                  <a:t> takes two input parameters</a:t>
                </a:r>
              </a:p>
            </p:txBody>
          </p:sp>
        </mc:Choice>
        <mc:Fallback xmlns="">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50"/>
                <a:ext cx="3889520" cy="612648"/>
              </a:xfrm>
              <a:prstGeom prst="wedgeEllipseCallout">
                <a:avLst>
                  <a:gd name="adj1" fmla="val -43629"/>
                  <a:gd name="adj2" fmla="val -128651"/>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Working with ranges</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695093" y="422847"/>
            <a:ext cx="4053253" cy="962557"/>
          </a:xfrm>
          <a:prstGeom prst="wedgeRoundRectCallout">
            <a:avLst>
              <a:gd name="adj1" fmla="val -89157"/>
              <a:gd name="adj2" fmla="val 1810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28016" y="1393814"/>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959859"/>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959859"/>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4270962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29166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665" name="Google Shape;665;p92"/>
          <p:cNvSpPr txBox="1"/>
          <p:nvPr/>
        </p:nvSpPr>
        <p:spPr>
          <a:xfrm>
            <a:off x="5128448" y="1407436"/>
            <a:ext cx="286300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Function “header”</a:t>
            </a:r>
            <a:endParaRPr sz="1800" dirty="0">
              <a:solidFill>
                <a:schemeClr val="lt1"/>
              </a:solidFill>
              <a:latin typeface="Montserrat"/>
              <a:ea typeface="Montserrat"/>
              <a:cs typeface="Montserrat"/>
              <a:sym typeface="Montserrat"/>
            </a:endParaRPr>
          </a:p>
        </p:txBody>
      </p:sp>
      <p:cxnSp>
        <p:nvCxnSpPr>
          <p:cNvPr id="666" name="Google Shape;666;p92"/>
          <p:cNvCxnSpPr>
            <a:cxnSpLocks/>
          </p:cNvCxnSpPr>
          <p:nvPr/>
        </p:nvCxnSpPr>
        <p:spPr>
          <a:xfrm flipH="1">
            <a:off x="2655549" y="1627012"/>
            <a:ext cx="2472900" cy="102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92"/>
          <p:cNvCxnSpPr/>
          <p:nvPr/>
        </p:nvCxnSpPr>
        <p:spPr>
          <a:xfrm rot="10800000">
            <a:off x="4816950" y="2155115"/>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670" name="Google Shape;670;p92"/>
          <p:cNvSpPr txBox="1"/>
          <p:nvPr/>
        </p:nvSpPr>
        <p:spPr>
          <a:xfrm>
            <a:off x="6319850" y="1925364"/>
            <a:ext cx="16716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“Body”</a:t>
            </a:r>
            <a:endParaRPr sz="1800" dirty="0">
              <a:solidFill>
                <a:schemeClr val="lt1"/>
              </a:solidFill>
              <a:latin typeface="Montserrat"/>
              <a:ea typeface="Montserrat"/>
              <a:cs typeface="Montserrat"/>
              <a:sym typeface="Montserrat"/>
            </a:endParaRPr>
          </a:p>
        </p:txBody>
      </p:sp>
      <p:sp>
        <p:nvSpPr>
          <p:cNvPr id="8" name="Google Shape;665;p92">
            <a:extLst>
              <a:ext uri="{FF2B5EF4-FFF2-40B4-BE49-F238E27FC236}">
                <a16:creationId xmlns:a16="http://schemas.microsoft.com/office/drawing/2014/main" id="{249413B7-ABBB-6243-AC41-79BD30E9BCEF}"/>
              </a:ext>
            </a:extLst>
          </p:cNvPr>
          <p:cNvSpPr txBox="1"/>
          <p:nvPr/>
        </p:nvSpPr>
        <p:spPr>
          <a:xfrm>
            <a:off x="5128448" y="2806468"/>
            <a:ext cx="3207951"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function header</a:t>
            </a:r>
            <a:endParaRPr sz="1800" dirty="0">
              <a:solidFill>
                <a:schemeClr val="lt1"/>
              </a:solidFill>
              <a:latin typeface="Montserrat"/>
              <a:ea typeface="Montserrat"/>
              <a:cs typeface="Montserrat"/>
              <a:sym typeface="Montserrat"/>
            </a:endParaRPr>
          </a:p>
        </p:txBody>
      </p:sp>
      <p:cxnSp>
        <p:nvCxnSpPr>
          <p:cNvPr id="9" name="Google Shape;666;p92">
            <a:extLst>
              <a:ext uri="{FF2B5EF4-FFF2-40B4-BE49-F238E27FC236}">
                <a16:creationId xmlns:a16="http://schemas.microsoft.com/office/drawing/2014/main" id="{3E87AC84-A3E8-F349-8622-3668D5D416DD}"/>
              </a:ext>
            </a:extLst>
          </p:cNvPr>
          <p:cNvCxnSpPr>
            <a:cxnSpLocks/>
          </p:cNvCxnSpPr>
          <p:nvPr/>
        </p:nvCxnSpPr>
        <p:spPr>
          <a:xfrm flipH="1">
            <a:off x="3401568" y="3026044"/>
            <a:ext cx="1726881" cy="0"/>
          </a:xfrm>
          <a:prstGeom prst="straightConnector1">
            <a:avLst/>
          </a:prstGeom>
          <a:noFill/>
          <a:ln w="9525" cap="flat" cmpd="sng">
            <a:solidFill>
              <a:schemeClr val="dk2"/>
            </a:solidFill>
            <a:prstDash val="solid"/>
            <a:round/>
            <a:headEnd type="none" w="med" len="med"/>
            <a:tailEnd type="triangle" w="med" len="med"/>
          </a:ln>
        </p:spPr>
      </p:cxnSp>
      <p:cxnSp>
        <p:nvCxnSpPr>
          <p:cNvPr id="10" name="Google Shape;669;p92">
            <a:extLst>
              <a:ext uri="{FF2B5EF4-FFF2-40B4-BE49-F238E27FC236}">
                <a16:creationId xmlns:a16="http://schemas.microsoft.com/office/drawing/2014/main" id="{446F979B-2879-6E40-9515-BA648468A54E}"/>
              </a:ext>
            </a:extLst>
          </p:cNvPr>
          <p:cNvCxnSpPr>
            <a:cxnSpLocks/>
          </p:cNvCxnSpPr>
          <p:nvPr/>
        </p:nvCxnSpPr>
        <p:spPr>
          <a:xfrm flipH="1" flipV="1">
            <a:off x="4816950" y="3554147"/>
            <a:ext cx="1392900" cy="7800"/>
          </a:xfrm>
          <a:prstGeom prst="straightConnector1">
            <a:avLst/>
          </a:prstGeom>
          <a:noFill/>
          <a:ln w="9525" cap="flat" cmpd="sng">
            <a:solidFill>
              <a:schemeClr val="dk2"/>
            </a:solidFill>
            <a:prstDash val="solid"/>
            <a:round/>
            <a:headEnd type="none" w="med" len="med"/>
            <a:tailEnd type="triangle" w="med" len="med"/>
          </a:ln>
        </p:spPr>
      </p:cxnSp>
      <p:sp>
        <p:nvSpPr>
          <p:cNvPr id="11" name="Google Shape;670;p92">
            <a:extLst>
              <a:ext uri="{FF2B5EF4-FFF2-40B4-BE49-F238E27FC236}">
                <a16:creationId xmlns:a16="http://schemas.microsoft.com/office/drawing/2014/main" id="{2A84D4C1-B4C3-1D43-AE9C-17A1B652AD7D}"/>
              </a:ext>
            </a:extLst>
          </p:cNvPr>
          <p:cNvSpPr txBox="1"/>
          <p:nvPr/>
        </p:nvSpPr>
        <p:spPr>
          <a:xfrm>
            <a:off x="6319850" y="3324396"/>
            <a:ext cx="209263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Montserrat"/>
                <a:ea typeface="Montserrat"/>
                <a:cs typeface="Montserrat"/>
                <a:sym typeface="Montserrat"/>
              </a:rPr>
              <a:t>Another body</a:t>
            </a:r>
            <a:endParaRPr sz="18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41437299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chemeClr val="accent6">
                    <a:lumMod val="40000"/>
                    <a:lumOff val="60000"/>
                  </a:schemeClr>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get indentation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t>
            </a:r>
            <a:r>
              <a:rPr lang="en-US" sz="2000"/>
              <a:t>are different</a:t>
            </a:r>
            <a:endParaRPr lang="en-US" sz="2000" dirty="0"/>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Tree>
    <p:extLst>
      <p:ext uri="{BB962C8B-B14F-4D97-AF65-F5344CB8AC3E}">
        <p14:creationId xmlns:p14="http://schemas.microsoft.com/office/powerpoint/2010/main" val="2205309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5" name="Picture 4">
            <a:extLst>
              <a:ext uri="{FF2B5EF4-FFF2-40B4-BE49-F238E27FC236}">
                <a16:creationId xmlns:a16="http://schemas.microsoft.com/office/drawing/2014/main" id="{DAACFB85-3A66-204C-8EDF-42B58DAB4175}"/>
              </a:ext>
            </a:extLst>
          </p:cNvPr>
          <p:cNvPicPr>
            <a:picLocks noChangeAspect="1"/>
          </p:cNvPicPr>
          <p:nvPr/>
        </p:nvPicPr>
        <p:blipFill>
          <a:blip r:embed="rId2"/>
          <a:stretch>
            <a:fillRect/>
          </a:stretch>
        </p:blipFill>
        <p:spPr>
          <a:xfrm>
            <a:off x="1427084" y="1795373"/>
            <a:ext cx="6504317" cy="2929145"/>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1130215" y="1116150"/>
            <a:ext cx="731227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F0177F-38F8-4A4D-BFD3-609A574810C4}"/>
              </a:ext>
            </a:extLst>
          </p:cNvPr>
          <p:cNvPicPr>
            <a:picLocks noChangeAspect="1"/>
          </p:cNvPicPr>
          <p:nvPr/>
        </p:nvPicPr>
        <p:blipFill>
          <a:blip r:embed="rId2"/>
          <a:stretch>
            <a:fillRect/>
          </a:stretch>
        </p:blipFill>
        <p:spPr>
          <a:xfrm>
            <a:off x="2203704" y="2107635"/>
            <a:ext cx="6473952" cy="2828165"/>
          </a:xfrm>
          <a:prstGeom prst="rect">
            <a:avLst/>
          </a:prstGeom>
        </p:spPr>
      </p:pic>
    </p:spTree>
    <p:extLst>
      <p:ext uri="{BB962C8B-B14F-4D97-AF65-F5344CB8AC3E}">
        <p14:creationId xmlns:p14="http://schemas.microsoft.com/office/powerpoint/2010/main" val="334449170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3989</TotalTime>
  <Words>4522</Words>
  <Application>Microsoft Macintosh PowerPoint</Application>
  <PresentationFormat>On-screen Show (16:9)</PresentationFormat>
  <Paragraphs>655</Paragraphs>
  <Slides>132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132</vt:i4>
      </vt:variant>
    </vt:vector>
  </HeadingPairs>
  <TitlesOfParts>
    <vt:vector size="139" baseType="lpstr">
      <vt:lpstr>Cambria Math</vt:lpstr>
      <vt:lpstr>Arial</vt:lpstr>
      <vt:lpstr>Lato</vt:lpstr>
      <vt:lpstr>Courier New</vt:lpstr>
      <vt:lpstr>Montserrat</vt:lpstr>
      <vt:lpstr>Courier</vt:lpstr>
      <vt:lpstr>Focus</vt:lpstr>
      <vt:lpstr>For instructors</vt:lpstr>
      <vt:lpstr>Philosophy</vt:lpstr>
      <vt:lpstr>Outline</vt:lpstr>
      <vt:lpstr>Eliminated</vt:lpstr>
      <vt:lpstr>We are teaching a subset of Python</vt:lpstr>
      <vt:lpstr>Intro  To  Python</vt:lpstr>
      <vt:lpstr>What is Python?</vt:lpstr>
      <vt:lpstr>Basic concept:  Functions</vt:lpstr>
      <vt:lpstr>Functions in Python</vt:lpstr>
      <vt:lpstr>Functions in Python</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Now you try it (remember, take turns)</vt:lpstr>
      <vt:lpstr>String indexing</vt:lpstr>
      <vt:lpstr>String indexing</vt:lpstr>
      <vt:lpstr>String indexing</vt:lpstr>
      <vt:lpstr>Quiz</vt:lpstr>
      <vt:lpstr>Length of a string</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Working with ranges</vt:lpstr>
      <vt:lpstr>Working with ranges</vt:lpstr>
      <vt:lpstr>Your turn to practice with ranges</vt:lpstr>
      <vt:lpstr>What have we learned about loops?</vt:lpstr>
      <vt:lpstr>IF STATEMENTS</vt:lpstr>
      <vt:lpstr>What if you want to do something only sometimes?</vt:lpstr>
      <vt:lpstr>Correct indentation is important!</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function</vt:lpstr>
      <vt:lpstr>What have we learned about input/output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278</cp:revision>
  <dcterms:modified xsi:type="dcterms:W3CDTF">2020-01-15T14:08:34Z</dcterms:modified>
</cp:coreProperties>
</file>